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80" r:id="rId3"/>
    <p:sldId id="281" r:id="rId4"/>
    <p:sldId id="282" r:id="rId5"/>
    <p:sldId id="283" r:id="rId6"/>
    <p:sldId id="275" r:id="rId7"/>
    <p:sldId id="276" r:id="rId8"/>
    <p:sldId id="277" r:id="rId9"/>
    <p:sldId id="285" r:id="rId10"/>
    <p:sldId id="284" r:id="rId11"/>
    <p:sldId id="278" r:id="rId12"/>
    <p:sldId id="286"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A0CF18-503C-4389-953D-7FDE5658B523}"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A0CF18-503C-4389-953D-7FDE5658B523}"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A0CF18-503C-4389-953D-7FDE5658B523}"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A0CF18-503C-4389-953D-7FDE5658B523}"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A0CF18-503C-4389-953D-7FDE5658B523}"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A0CF18-503C-4389-953D-7FDE5658B523}"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A0CF18-503C-4389-953D-7FDE5658B523}" type="datetimeFigureOut">
              <a:rPr lang="en-US" smtClean="0"/>
              <a:pPr/>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A0CF18-503C-4389-953D-7FDE5658B523}" type="datetimeFigureOut">
              <a:rPr lang="en-US" smtClean="0"/>
              <a:pPr/>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0CF18-503C-4389-953D-7FDE5658B523}" type="datetimeFigureOut">
              <a:rPr lang="en-US" smtClean="0"/>
              <a:pPr/>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A0CF18-503C-4389-953D-7FDE5658B523}"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A0CF18-503C-4389-953D-7FDE5658B523}"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91448-3A6B-4592-9524-D35C578C06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0CF18-503C-4389-953D-7FDE5658B523}" type="datetimeFigureOut">
              <a:rPr lang="en-US" smtClean="0"/>
              <a:pPr/>
              <a:t>5/17/2023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91448-3A6B-4592-9524-D35C578C06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WTO</a:t>
            </a:r>
            <a:r>
              <a:rPr lang="en-US" dirty="0"/>
              <a:t> </a:t>
            </a:r>
          </a:p>
        </p:txBody>
      </p:sp>
      <p:sp>
        <p:nvSpPr>
          <p:cNvPr id="3" name="Content Placeholder 2"/>
          <p:cNvSpPr>
            <a:spLocks noGrp="1"/>
          </p:cNvSpPr>
          <p:nvPr>
            <p:ph idx="1"/>
          </p:nvPr>
        </p:nvSpPr>
        <p:spPr>
          <a:xfrm>
            <a:off x="457200" y="1295400"/>
            <a:ext cx="8229600" cy="4830763"/>
          </a:xfrm>
        </p:spPr>
        <p:txBody>
          <a:bodyPr/>
          <a:lstStyle/>
          <a:p>
            <a:pPr algn="just"/>
            <a:r>
              <a:rPr lang="en-US" dirty="0"/>
              <a:t>Its Headquarters: </a:t>
            </a:r>
            <a:r>
              <a:rPr lang="en-US" b="1" dirty="0"/>
              <a:t>Geneva, Switzerland.</a:t>
            </a:r>
          </a:p>
          <a:p>
            <a:pPr algn="just"/>
            <a:r>
              <a:rPr lang="en-US" dirty="0"/>
              <a:t>Its Director General is </a:t>
            </a:r>
            <a:r>
              <a:rPr lang="en-US" b="1" dirty="0" err="1"/>
              <a:t>Ngozi</a:t>
            </a:r>
            <a:r>
              <a:rPr lang="en-US" b="1" dirty="0"/>
              <a:t> </a:t>
            </a:r>
            <a:r>
              <a:rPr lang="en-US" b="1" dirty="0" err="1"/>
              <a:t>Okonjo-Iweala</a:t>
            </a:r>
            <a:endParaRPr lang="en-US" b="1" dirty="0"/>
          </a:p>
          <a:p>
            <a:pPr algn="just"/>
            <a:r>
              <a:rPr lang="en-US" dirty="0"/>
              <a:t>Membership: </a:t>
            </a:r>
            <a:r>
              <a:rPr lang="en-US" b="1" dirty="0"/>
              <a:t>164 member states </a:t>
            </a:r>
          </a:p>
          <a:p>
            <a:pPr algn="just"/>
            <a:r>
              <a:rPr lang="en-US" b="1" dirty="0"/>
              <a:t>India</a:t>
            </a:r>
            <a:r>
              <a:rPr lang="en-US" dirty="0"/>
              <a:t> is the member of WTO since </a:t>
            </a:r>
            <a:r>
              <a:rPr lang="en-US" b="1" dirty="0"/>
              <a:t>1 January 1995.</a:t>
            </a:r>
          </a:p>
          <a:p>
            <a:pPr algn="just"/>
            <a:r>
              <a:rPr lang="en-US" b="1" dirty="0"/>
              <a:t>Formed under Uruguay Round of GATT under the Marrakesh agreement.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1613553941_image3.jpg"/>
          <p:cNvPicPr>
            <a:picLocks noGrp="1" noChangeAspect="1"/>
          </p:cNvPicPr>
          <p:nvPr>
            <p:ph idx="1"/>
          </p:nvPr>
        </p:nvPicPr>
        <p:blipFill>
          <a:blip r:embed="rId2"/>
          <a:stretch>
            <a:fillRect/>
          </a:stretch>
        </p:blipFill>
        <p:spPr>
          <a:xfrm>
            <a:off x="457200" y="304800"/>
            <a:ext cx="8153400" cy="61722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a:t>Structures of WTO </a:t>
            </a:r>
            <a:r>
              <a:rPr lang="en-US" dirty="0"/>
              <a:t> </a:t>
            </a:r>
          </a:p>
        </p:txBody>
      </p:sp>
      <p:sp>
        <p:nvSpPr>
          <p:cNvPr id="3" name="Content Placeholder 2"/>
          <p:cNvSpPr>
            <a:spLocks noGrp="1"/>
          </p:cNvSpPr>
          <p:nvPr>
            <p:ph idx="1"/>
          </p:nvPr>
        </p:nvSpPr>
        <p:spPr>
          <a:xfrm>
            <a:off x="457200" y="685800"/>
            <a:ext cx="8229600" cy="5867400"/>
          </a:xfrm>
        </p:spPr>
        <p:txBody>
          <a:bodyPr>
            <a:normAutofit fontScale="77500" lnSpcReduction="20000"/>
          </a:bodyPr>
          <a:lstStyle/>
          <a:p>
            <a:pPr marL="514350" indent="-514350" algn="just">
              <a:buAutoNum type="arabicPeriod"/>
            </a:pPr>
            <a:r>
              <a:rPr lang="en-US" b="1" dirty="0"/>
              <a:t>Ministerial Conference – </a:t>
            </a:r>
          </a:p>
          <a:p>
            <a:pPr marL="514350" indent="-514350" algn="just">
              <a:buNone/>
            </a:pPr>
            <a:r>
              <a:rPr lang="en-US" b="1" dirty="0"/>
              <a:t>	</a:t>
            </a:r>
            <a:r>
              <a:rPr lang="en-US" dirty="0"/>
              <a:t>The structure of the WTO is dominated by its highest authority, the </a:t>
            </a:r>
            <a:r>
              <a:rPr lang="en-US" b="1" dirty="0"/>
              <a:t>Ministerial Conference</a:t>
            </a:r>
            <a:r>
              <a:rPr lang="en-US" dirty="0"/>
              <a:t>, composed of representatives of all WTO members, which is required to meet at </a:t>
            </a:r>
            <a:r>
              <a:rPr lang="en-US" b="1" dirty="0"/>
              <a:t>least every two years </a:t>
            </a:r>
            <a:r>
              <a:rPr lang="en-US" dirty="0"/>
              <a:t>and which can </a:t>
            </a:r>
            <a:r>
              <a:rPr lang="en-US" b="1" dirty="0"/>
              <a:t>take decisions on all matters under any of the multilateral trade agreements.</a:t>
            </a:r>
          </a:p>
          <a:p>
            <a:pPr marL="514350" indent="-514350" algn="just">
              <a:buAutoNum type="arabicPeriod"/>
            </a:pPr>
            <a:r>
              <a:rPr lang="en-US" b="1" dirty="0"/>
              <a:t>General Council – </a:t>
            </a:r>
            <a:r>
              <a:rPr lang="en-US" dirty="0"/>
              <a:t>The day-to-day work of the WTO, however, falls to a number of subsidiary bodies; principally the </a:t>
            </a:r>
            <a:r>
              <a:rPr lang="en-US" b="1" dirty="0"/>
              <a:t>General Council, </a:t>
            </a:r>
            <a:r>
              <a:rPr lang="en-US" dirty="0"/>
              <a:t>also composed of all WTO members, which is required to report to the Ministerial Conference. As well as conducting its regular work on behalf of the Ministerial Conference.</a:t>
            </a:r>
          </a:p>
          <a:p>
            <a:pPr marL="514350" indent="-514350" algn="just">
              <a:buNone/>
            </a:pPr>
            <a:r>
              <a:rPr lang="en-US" b="1" dirty="0"/>
              <a:t>The General Council convenes in two particular forms </a:t>
            </a:r>
            <a:r>
              <a:rPr lang="en-US" dirty="0"/>
              <a:t>- as the </a:t>
            </a:r>
            <a:r>
              <a:rPr lang="en-US" b="1" dirty="0"/>
              <a:t>Dispute Settlement Body</a:t>
            </a:r>
            <a:r>
              <a:rPr lang="en-US" dirty="0"/>
              <a:t>, to oversee the dispute settlement procedures and as </a:t>
            </a:r>
            <a:r>
              <a:rPr lang="en-US" b="1" dirty="0"/>
              <a:t>the Trade Policy Review Body</a:t>
            </a:r>
            <a:r>
              <a:rPr lang="en-US" dirty="0"/>
              <a:t> to conduct regular reviews of the trade policies of individual WTO members.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514350" indent="-514350">
              <a:buAutoNum type="arabicPeriod"/>
            </a:pPr>
            <a:endParaRPr lang="en-US" b="1" dirty="0"/>
          </a:p>
          <a:p>
            <a:pPr marL="514350" indent="-514350">
              <a:buNone/>
            </a:pPr>
            <a:r>
              <a:rPr lang="en-US" b="1" dirty="0"/>
              <a:t>The General Council delegates responsibility to three other major bodies – </a:t>
            </a:r>
          </a:p>
          <a:p>
            <a:pPr marL="514350" indent="-514350">
              <a:buNone/>
            </a:pPr>
            <a:r>
              <a:rPr lang="en-US" b="1" dirty="0"/>
              <a:t>	1. </a:t>
            </a:r>
            <a:r>
              <a:rPr lang="en-US" dirty="0"/>
              <a:t>Councils for Trade in Goods</a:t>
            </a:r>
          </a:p>
          <a:p>
            <a:pPr marL="514350" indent="-514350">
              <a:buNone/>
            </a:pPr>
            <a:r>
              <a:rPr lang="en-US" dirty="0"/>
              <a:t>	2. Trade in Services </a:t>
            </a:r>
          </a:p>
          <a:p>
            <a:pPr marL="514350" indent="-514350">
              <a:buNone/>
            </a:pPr>
            <a:r>
              <a:rPr lang="en-US" dirty="0"/>
              <a:t>	3. Trade-Related Aspects of Intellectual Property. </a:t>
            </a:r>
          </a:p>
          <a:p>
            <a:pPr marL="514350" indent="-514350" algn="just">
              <a:buAutoNum type="arabicPeriod"/>
            </a:pPr>
            <a:r>
              <a:rPr lang="en-US" b="1" dirty="0"/>
              <a:t>The Council for Goods </a:t>
            </a:r>
            <a:r>
              <a:rPr lang="en-US" dirty="0"/>
              <a:t>oversees the implementation and functioning of all the agreements covering trade in goods, though many such agreements have their own specific overseeing bodies.</a:t>
            </a:r>
          </a:p>
          <a:p>
            <a:pPr marL="514350" indent="-514350" algn="just">
              <a:buAutoNum type="arabicPeriod"/>
            </a:pPr>
            <a:r>
              <a:rPr lang="en-US" b="1" dirty="0"/>
              <a:t>The latter two Councils </a:t>
            </a:r>
            <a:r>
              <a:rPr lang="en-US" dirty="0"/>
              <a:t>have responsibility for their respective WTO agreements and may establish their own subsidiary bodies as necessary.</a:t>
            </a:r>
            <a:endParaRPr lang="en-US" b="1" dirty="0"/>
          </a:p>
          <a:p>
            <a:pPr marL="514350" indent="-514350">
              <a:buAutoNum type="arabicPeriod"/>
            </a:pPr>
            <a:endParaRPr lang="en-US" b="1" dirty="0"/>
          </a:p>
          <a:p>
            <a:pPr marL="514350" indent="-514350">
              <a:buAutoNum type="arabicPeriod"/>
            </a:pPr>
            <a:endParaRPr lang="en-US" b="1"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Reports</a:t>
            </a:r>
            <a:r>
              <a:rPr lang="en-US" dirty="0"/>
              <a:t> </a:t>
            </a:r>
          </a:p>
        </p:txBody>
      </p:sp>
      <p:sp>
        <p:nvSpPr>
          <p:cNvPr id="3" name="Content Placeholder 2"/>
          <p:cNvSpPr>
            <a:spLocks noGrp="1"/>
          </p:cNvSpPr>
          <p:nvPr>
            <p:ph idx="1"/>
          </p:nvPr>
        </p:nvSpPr>
        <p:spPr/>
        <p:txBody>
          <a:bodyPr/>
          <a:lstStyle/>
          <a:p>
            <a:pPr marL="514350" indent="-514350">
              <a:buAutoNum type="arabicPeriod"/>
            </a:pPr>
            <a:r>
              <a:rPr lang="en-US" dirty="0"/>
              <a:t>World Trade Report </a:t>
            </a:r>
          </a:p>
          <a:p>
            <a:pPr marL="514350" indent="-514350">
              <a:buAutoNum type="arabicPeriod"/>
            </a:pPr>
            <a:r>
              <a:rPr lang="en-US" dirty="0"/>
              <a:t>World Trade Statistical Report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t>History </a:t>
            </a:r>
          </a:p>
        </p:txBody>
      </p:sp>
      <p:sp>
        <p:nvSpPr>
          <p:cNvPr id="3" name="Content Placeholder 2"/>
          <p:cNvSpPr>
            <a:spLocks noGrp="1"/>
          </p:cNvSpPr>
          <p:nvPr>
            <p:ph idx="1"/>
          </p:nvPr>
        </p:nvSpPr>
        <p:spPr>
          <a:xfrm>
            <a:off x="457200" y="1219200"/>
            <a:ext cx="8229600" cy="4906963"/>
          </a:xfrm>
        </p:spPr>
        <p:txBody>
          <a:bodyPr>
            <a:normAutofit fontScale="92500"/>
          </a:bodyPr>
          <a:lstStyle/>
          <a:p>
            <a:pPr algn="just"/>
            <a:r>
              <a:rPr lang="en-US" b="1" dirty="0"/>
              <a:t>Great Depression in 1930s </a:t>
            </a:r>
            <a:r>
              <a:rPr lang="en-US" dirty="0"/>
              <a:t>which started from </a:t>
            </a:r>
            <a:r>
              <a:rPr lang="en-US" b="1" dirty="0"/>
              <a:t>USA</a:t>
            </a:r>
            <a:r>
              <a:rPr lang="en-US" dirty="0"/>
              <a:t> on 4 Sep 1929 which resulted in worldwide </a:t>
            </a:r>
            <a:r>
              <a:rPr lang="en-US" b="1" dirty="0"/>
              <a:t>stock market crash on 29 October 1929.</a:t>
            </a:r>
          </a:p>
          <a:p>
            <a:pPr algn="just"/>
            <a:r>
              <a:rPr lang="en-US" dirty="0"/>
              <a:t>Following which </a:t>
            </a:r>
            <a:r>
              <a:rPr lang="en-US" b="1" dirty="0"/>
              <a:t>Tariff War started </a:t>
            </a:r>
            <a:r>
              <a:rPr lang="en-US" dirty="0"/>
              <a:t>which was one of the </a:t>
            </a:r>
            <a:r>
              <a:rPr lang="en-US" b="1" dirty="0"/>
              <a:t>economic factor of World War 2</a:t>
            </a:r>
            <a:r>
              <a:rPr lang="en-US" dirty="0"/>
              <a:t> from </a:t>
            </a:r>
            <a:r>
              <a:rPr lang="en-US" b="1" dirty="0"/>
              <a:t>1939 to 1945 </a:t>
            </a:r>
          </a:p>
          <a:p>
            <a:pPr algn="just"/>
            <a:r>
              <a:rPr lang="en-US" b="1" dirty="0" err="1"/>
              <a:t>Bretton</a:t>
            </a:r>
            <a:r>
              <a:rPr lang="en-US" b="1" dirty="0"/>
              <a:t> Wood Conference </a:t>
            </a:r>
            <a:r>
              <a:rPr lang="en-US" dirty="0"/>
              <a:t>also called </a:t>
            </a:r>
            <a:r>
              <a:rPr lang="en-US" b="1" dirty="0"/>
              <a:t>UN Monetary &amp; Financial Conference</a:t>
            </a:r>
            <a:r>
              <a:rPr lang="en-US" dirty="0"/>
              <a:t> happened at New Hampshire, USA from 1 July to 22 July 1944.</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Conference lead to the formation of </a:t>
            </a:r>
          </a:p>
        </p:txBody>
      </p:sp>
      <p:sp>
        <p:nvSpPr>
          <p:cNvPr id="3" name="Content Placeholder 2"/>
          <p:cNvSpPr>
            <a:spLocks noGrp="1"/>
          </p:cNvSpPr>
          <p:nvPr>
            <p:ph idx="1"/>
          </p:nvPr>
        </p:nvSpPr>
        <p:spPr/>
        <p:txBody>
          <a:bodyPr/>
          <a:lstStyle/>
          <a:p>
            <a:pPr marL="514350" indent="-514350">
              <a:buAutoNum type="arabicPeriod"/>
            </a:pPr>
            <a:r>
              <a:rPr lang="en-US" dirty="0"/>
              <a:t>International Bank for Reconstruction and Development which later became World Bank.</a:t>
            </a:r>
          </a:p>
          <a:p>
            <a:pPr marL="514350" indent="-514350">
              <a:buAutoNum type="arabicPeriod"/>
            </a:pPr>
            <a:r>
              <a:rPr lang="en-US" dirty="0"/>
              <a:t>IMF</a:t>
            </a:r>
          </a:p>
          <a:p>
            <a:pPr marL="514350" indent="-514350">
              <a:buAutoNum type="arabicPeriod"/>
            </a:pPr>
            <a:r>
              <a:rPr lang="en-US" dirty="0"/>
              <a:t>Discussion Related to regulation of World Trade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a:r>
              <a:rPr lang="en-US" b="1" dirty="0"/>
              <a:t>Geneva Conference was held in 1947 </a:t>
            </a:r>
            <a:r>
              <a:rPr lang="en-US" dirty="0"/>
              <a:t>which lead to signing of </a:t>
            </a:r>
            <a:r>
              <a:rPr lang="en-US" b="1" dirty="0"/>
              <a:t>General Agreement on Tariff and Trade (GATT).</a:t>
            </a:r>
          </a:p>
          <a:p>
            <a:pPr algn="just"/>
            <a:r>
              <a:rPr lang="en-US" b="1" dirty="0"/>
              <a:t>It was signed by 23 countries on 30 October 1947 and came into effect on 1 January 1948.</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Uruguay Round Conference </a:t>
            </a:r>
          </a:p>
        </p:txBody>
      </p:sp>
      <p:sp>
        <p:nvSpPr>
          <p:cNvPr id="3" name="Content Placeholder 2"/>
          <p:cNvSpPr>
            <a:spLocks noGrp="1"/>
          </p:cNvSpPr>
          <p:nvPr>
            <p:ph idx="1"/>
          </p:nvPr>
        </p:nvSpPr>
        <p:spPr/>
        <p:txBody>
          <a:bodyPr/>
          <a:lstStyle/>
          <a:p>
            <a:r>
              <a:rPr lang="en-US" dirty="0"/>
              <a:t>Uruguay Round Conference from 1986 to 1994 had discussions to convert GATT into an Organization.</a:t>
            </a:r>
          </a:p>
          <a:p>
            <a:r>
              <a:rPr lang="en-US" dirty="0"/>
              <a:t>WTO was formed under Marrakesh agreement at Morocco.</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Reasons behind formation of WTO </a:t>
            </a:r>
          </a:p>
        </p:txBody>
      </p:sp>
      <p:sp>
        <p:nvSpPr>
          <p:cNvPr id="3" name="Content Placeholder 2"/>
          <p:cNvSpPr>
            <a:spLocks noGrp="1"/>
          </p:cNvSpPr>
          <p:nvPr>
            <p:ph idx="1"/>
          </p:nvPr>
        </p:nvSpPr>
        <p:spPr>
          <a:xfrm>
            <a:off x="457200" y="1066800"/>
            <a:ext cx="8382000" cy="5562600"/>
          </a:xfrm>
        </p:spPr>
        <p:txBody>
          <a:bodyPr>
            <a:normAutofit/>
          </a:bodyPr>
          <a:lstStyle/>
          <a:p>
            <a:pPr algn="just"/>
            <a:r>
              <a:rPr lang="en-US" dirty="0"/>
              <a:t>GATT included only tariff barriers, thus </a:t>
            </a:r>
            <a:r>
              <a:rPr lang="en-US" b="1" dirty="0"/>
              <a:t>non tariff barriers were increased by the countries by 1970s.</a:t>
            </a:r>
          </a:p>
          <a:p>
            <a:r>
              <a:rPr lang="en-US" dirty="0"/>
              <a:t>Shift of </a:t>
            </a:r>
            <a:r>
              <a:rPr lang="en-US" b="1" dirty="0"/>
              <a:t>Comparative Advantage </a:t>
            </a:r>
            <a:r>
              <a:rPr lang="en-US" dirty="0"/>
              <a:t>of developed countries from </a:t>
            </a:r>
            <a:r>
              <a:rPr lang="en-US" b="1" dirty="0"/>
              <a:t>Manufactured Goods to Services.</a:t>
            </a:r>
          </a:p>
          <a:p>
            <a:r>
              <a:rPr lang="en-US" dirty="0"/>
              <a:t>Demand by developing countries to include </a:t>
            </a:r>
            <a:r>
              <a:rPr lang="en-US" b="1" dirty="0"/>
              <a:t>Trade in Agriculture and Textile to be included in international trade.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a:t>Objectives </a:t>
            </a:r>
          </a:p>
        </p:txBody>
      </p:sp>
      <p:sp>
        <p:nvSpPr>
          <p:cNvPr id="3" name="Content Placeholder 2"/>
          <p:cNvSpPr>
            <a:spLocks noGrp="1"/>
          </p:cNvSpPr>
          <p:nvPr>
            <p:ph idx="1"/>
          </p:nvPr>
        </p:nvSpPr>
        <p:spPr>
          <a:xfrm>
            <a:off x="457200" y="914400"/>
            <a:ext cx="8229600" cy="5334000"/>
          </a:xfrm>
        </p:spPr>
        <p:txBody>
          <a:bodyPr/>
          <a:lstStyle/>
          <a:p>
            <a:pPr marL="514350" indent="-514350" algn="just">
              <a:buAutoNum type="arabicPeriod"/>
            </a:pPr>
            <a:r>
              <a:rPr lang="en-US" dirty="0"/>
              <a:t>Promote world trade by reducing trade barriers.</a:t>
            </a:r>
          </a:p>
          <a:p>
            <a:pPr marL="514350" indent="-514350" algn="just">
              <a:buAutoNum type="arabicPeriod"/>
            </a:pPr>
            <a:r>
              <a:rPr lang="en-US" dirty="0"/>
              <a:t>Improve living standards of people.</a:t>
            </a:r>
          </a:p>
          <a:p>
            <a:pPr marL="514350" indent="-514350" algn="just">
              <a:buAutoNum type="arabicPeriod"/>
            </a:pPr>
            <a:r>
              <a:rPr lang="en-US" dirty="0"/>
              <a:t>To encourage production and trade of goods and services.</a:t>
            </a:r>
          </a:p>
          <a:p>
            <a:pPr marL="514350" indent="-514350" algn="just">
              <a:buAutoNum type="arabicPeriod"/>
            </a:pPr>
            <a:r>
              <a:rPr lang="en-US" dirty="0"/>
              <a:t>To promote sustainable development.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09600"/>
          </a:xfrm>
        </p:spPr>
        <p:txBody>
          <a:bodyPr>
            <a:normAutofit fontScale="90000"/>
          </a:bodyPr>
          <a:lstStyle/>
          <a:p>
            <a:r>
              <a:rPr lang="en-US" b="1" dirty="0"/>
              <a:t>Principles</a:t>
            </a:r>
            <a:r>
              <a:rPr lang="en-US" dirty="0"/>
              <a:t> </a:t>
            </a:r>
          </a:p>
        </p:txBody>
      </p:sp>
      <p:sp>
        <p:nvSpPr>
          <p:cNvPr id="3" name="Content Placeholder 2"/>
          <p:cNvSpPr>
            <a:spLocks noGrp="1"/>
          </p:cNvSpPr>
          <p:nvPr>
            <p:ph idx="1"/>
          </p:nvPr>
        </p:nvSpPr>
        <p:spPr>
          <a:xfrm>
            <a:off x="457200" y="609600"/>
            <a:ext cx="8229600" cy="6248400"/>
          </a:xfrm>
        </p:spPr>
        <p:txBody>
          <a:bodyPr>
            <a:normAutofit lnSpcReduction="10000"/>
          </a:bodyPr>
          <a:lstStyle/>
          <a:p>
            <a:pPr marL="514350" indent="-514350" algn="just">
              <a:buAutoNum type="arabicPeriod"/>
            </a:pPr>
            <a:r>
              <a:rPr lang="en-US" sz="2400" b="1" dirty="0"/>
              <a:t>Non discrimination –  Non-Discrimination has two aspects: </a:t>
            </a:r>
          </a:p>
          <a:p>
            <a:pPr marL="514350" indent="-514350" algn="just">
              <a:buNone/>
            </a:pPr>
            <a:r>
              <a:rPr lang="en-US" sz="2400" dirty="0"/>
              <a:t>	</a:t>
            </a:r>
            <a:r>
              <a:rPr lang="en-US" sz="2400" b="1" dirty="0"/>
              <a:t>A. Most </a:t>
            </a:r>
            <a:r>
              <a:rPr lang="en-US" sz="2400" b="1" dirty="0" err="1"/>
              <a:t>favoured</a:t>
            </a:r>
            <a:r>
              <a:rPr lang="en-US" sz="2400" b="1" dirty="0"/>
              <a:t> nation (MFN)</a:t>
            </a:r>
            <a:r>
              <a:rPr lang="en-US" sz="2400" dirty="0"/>
              <a:t> </a:t>
            </a:r>
            <a:r>
              <a:rPr lang="en-US" sz="2400" b="1" dirty="0"/>
              <a:t>and </a:t>
            </a:r>
          </a:p>
          <a:p>
            <a:pPr marL="514350" indent="-514350" algn="just">
              <a:buNone/>
            </a:pPr>
            <a:r>
              <a:rPr lang="en-US" sz="2400" b="1" dirty="0"/>
              <a:t>	B. National Treatment.</a:t>
            </a:r>
            <a:r>
              <a:rPr lang="en-US" sz="2400" dirty="0"/>
              <a:t> </a:t>
            </a:r>
          </a:p>
          <a:p>
            <a:pPr marL="514350" indent="-514350" algn="just">
              <a:buNone/>
            </a:pPr>
            <a:r>
              <a:rPr lang="en-US" sz="2400" b="1" dirty="0"/>
              <a:t>A. Most </a:t>
            </a:r>
            <a:r>
              <a:rPr lang="en-US" sz="2400" b="1" dirty="0" err="1"/>
              <a:t>favoured</a:t>
            </a:r>
            <a:r>
              <a:rPr lang="en-US" sz="2400" b="1" dirty="0"/>
              <a:t> nation (MFN): </a:t>
            </a:r>
            <a:r>
              <a:rPr lang="en-US" sz="2400" dirty="0"/>
              <a:t>Under the </a:t>
            </a:r>
            <a:r>
              <a:rPr lang="en-US" sz="2400" b="1" dirty="0"/>
              <a:t>MFN, </a:t>
            </a:r>
            <a:r>
              <a:rPr lang="en-US" sz="2400" dirty="0"/>
              <a:t>all WTO member countries should be treated equally, without discrimination.        </a:t>
            </a:r>
            <a:r>
              <a:rPr lang="en-US" sz="2400" b="1" dirty="0"/>
              <a:t>For example- </a:t>
            </a:r>
            <a:r>
              <a:rPr lang="en-US" sz="2400" dirty="0"/>
              <a:t>India decides to lower basic customs duty for imports of iron-ore from China. This </a:t>
            </a:r>
            <a:r>
              <a:rPr lang="en-US" sz="2400" dirty="0" err="1"/>
              <a:t>favour</a:t>
            </a:r>
            <a:r>
              <a:rPr lang="en-US" sz="2400" dirty="0"/>
              <a:t> will have to be extended to all other countries. </a:t>
            </a:r>
            <a:endParaRPr lang="en-US" sz="2400" b="1" dirty="0"/>
          </a:p>
          <a:p>
            <a:pPr marL="514350" indent="-514350" algn="just">
              <a:buNone/>
            </a:pPr>
            <a:r>
              <a:rPr lang="en-US" sz="2400" b="1" dirty="0"/>
              <a:t>B. National Treatment – </a:t>
            </a:r>
            <a:r>
              <a:rPr lang="en-US" sz="2400" dirty="0"/>
              <a:t>Foreign goods and local goods must be treated equally. </a:t>
            </a:r>
          </a:p>
          <a:p>
            <a:pPr marL="514350" indent="-514350" algn="just">
              <a:buAutoNum type="arabicPeriod" startAt="2"/>
            </a:pPr>
            <a:r>
              <a:rPr lang="en-US" sz="2400" b="1" dirty="0"/>
              <a:t>Fair Competition -</a:t>
            </a:r>
            <a:r>
              <a:rPr lang="en-US" sz="2400" dirty="0"/>
              <a:t>Discouraging “unfair” practices, such as export subsidies and dumping products at below normal value to gain market share; the issues are complex, and the rules try to establish what is fair or unfair, and how governments can respond, in particular by charging additional import duties calculated to compensate for damage caused by unfair trade</a:t>
            </a:r>
            <a:r>
              <a:rPr lang="en-US" sz="22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172200"/>
          </a:xfrm>
        </p:spPr>
        <p:txBody>
          <a:bodyPr>
            <a:normAutofit/>
          </a:bodyPr>
          <a:lstStyle/>
          <a:p>
            <a:pPr marL="514350" indent="-514350" algn="just">
              <a:buNone/>
            </a:pPr>
            <a:r>
              <a:rPr lang="en-US" b="1" dirty="0"/>
              <a:t>3.Free Trade: </a:t>
            </a:r>
            <a:r>
              <a:rPr lang="en-US" dirty="0"/>
              <a:t>All trade barriers should be lowered gradually through negotiations.</a:t>
            </a:r>
          </a:p>
          <a:p>
            <a:pPr marL="514350" indent="-514350">
              <a:buNone/>
            </a:pPr>
            <a:r>
              <a:rPr lang="en-US" b="1" dirty="0"/>
              <a:t>4.Predictability and transparency:  </a:t>
            </a:r>
            <a:r>
              <a:rPr lang="en-US" dirty="0"/>
              <a:t>Foreign companies, investors and governments should be confident that trade barriers will not be raised arbitrarily. With stability and predictability, investment is encouraged, jobs are created and consumers can fully enjoy the benefits of competition – such as increased choice and lower prices.</a:t>
            </a:r>
          </a:p>
          <a:p>
            <a:pPr marL="514350" indent="-514350" algn="just">
              <a:buNone/>
            </a:pPr>
            <a:r>
              <a:rPr lang="en-US" b="1" dirty="0"/>
              <a:t>5.Encourage development and economic reform</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767</Words>
  <Application>Microsoft Office PowerPoint</Application>
  <PresentationFormat>On-screen Show (4:3)</PresentationFormat>
  <Paragraphs>54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WTO </vt:lpstr>
      <vt:lpstr>History </vt:lpstr>
      <vt:lpstr>The Conference lead to the formation of </vt:lpstr>
      <vt:lpstr>PowerPoint Presentation</vt:lpstr>
      <vt:lpstr>Uruguay Round Conference </vt:lpstr>
      <vt:lpstr>Reasons behind formation of WTO </vt:lpstr>
      <vt:lpstr>Objectives </vt:lpstr>
      <vt:lpstr>Principles </vt:lpstr>
      <vt:lpstr>PowerPoint Presentation</vt:lpstr>
      <vt:lpstr>PowerPoint Presentation</vt:lpstr>
      <vt:lpstr>Structures of WTO  </vt:lpstr>
      <vt:lpstr>PowerPoint Presentation</vt:lpstr>
      <vt:lpstr>Reports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WTO</dc:title>
  <dc:creator>Ach solution</dc:creator>
  <cp:lastModifiedBy>Shailee Upadhayay</cp:lastModifiedBy>
  <cp:revision>292</cp:revision>
  <dcterms:created xsi:type="dcterms:W3CDTF">2021-09-29T14:40:20Z</dcterms:created>
  <dcterms:modified xsi:type="dcterms:W3CDTF">2023-05-17T10:46:38Z</dcterms:modified>
</cp:coreProperties>
</file>